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56" r:id="rId2"/>
    <p:sldId id="30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00" autoAdjust="0"/>
  </p:normalViewPr>
  <p:slideViewPr>
    <p:cSldViewPr>
      <p:cViewPr varScale="1">
        <p:scale>
          <a:sx n="96" d="100"/>
          <a:sy n="96" d="100"/>
        </p:scale>
        <p:origin x="540" y="32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11/22/2024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11/22/2024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ectrum.ieee.org/top-programming-languages-2024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www.techrepublic.com/article/tiobe-index-commentary-november-24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www.udemy.com/course/plantuml-in-action/?referralCode=D34C45B9FC7D631C019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1799" y="1268760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1" y="883195"/>
            <a:ext cx="2957569" cy="3913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324" y="2348880"/>
            <a:ext cx="4657642" cy="2934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606CFB67-A8D0-F0FE-9135-951492F22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原书第六版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43FF-7749-F13B-3652-F9166E69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C2F4-B62B-4944-1FC0-FFE794962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F5FEF-1ED4-C690-E1EA-950879483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3.2 </a:t>
            </a:r>
            <a:r>
              <a:rPr lang="zh-CN" altLang="en-US" sz="4400" dirty="0">
                <a:latin typeface="Aptos Black" panose="020B0004020202020204" pitchFamily="34" charset="0"/>
              </a:rPr>
              <a:t>关键字与标识符 </a:t>
            </a:r>
            <a:r>
              <a:rPr lang="en-US" altLang="zh-CN" sz="4400" dirty="0">
                <a:latin typeface="Aptos Black" panose="020B0004020202020204" pitchFamily="34" charset="0"/>
              </a:rPr>
              <a:t>3.3 </a:t>
            </a:r>
            <a:r>
              <a:rPr lang="zh-CN" altLang="en-US" sz="4400" dirty="0">
                <a:latin typeface="Aptos Black" panose="020B0004020202020204" pitchFamily="34" charset="0"/>
              </a:rPr>
              <a:t>常量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7B4BA-ED67-2B99-6C9B-FC3E6899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ADB14FC-0F63-EBB5-273D-89A99CA1149B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006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BABE8-D518-F52B-CD37-6C714A1A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7558FF-8AF1-1395-7149-5D58F14C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68" y="1856656"/>
            <a:ext cx="7596336" cy="494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4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D708-76F8-76E5-BD79-B39C0EC11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75A4-97F6-A09D-3FF3-C72A50A40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25571-118C-32B7-46C6-ED819ECB0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3.4 </a:t>
            </a:r>
            <a:r>
              <a:rPr lang="zh-CN" altLang="en-US" sz="4400" dirty="0">
                <a:latin typeface="Aptos Black" panose="020B0004020202020204" pitchFamily="34" charset="0"/>
              </a:rPr>
              <a:t>变量 </a:t>
            </a:r>
            <a:r>
              <a:rPr lang="en-US" altLang="zh-CN" sz="4400" dirty="0">
                <a:latin typeface="Aptos Black" panose="020B0004020202020204" pitchFamily="34" charset="0"/>
              </a:rPr>
              <a:t>3.5 </a:t>
            </a:r>
            <a:r>
              <a:rPr lang="zh-CN" altLang="en-US" sz="4400" dirty="0">
                <a:latin typeface="Aptos Black" panose="020B0004020202020204" pitchFamily="34" charset="0"/>
              </a:rPr>
              <a:t>数据类型转换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CD030-F2B2-71C5-0349-04BD2CF5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296BC36-7DA4-425B-08A1-EF76E7596DE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007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A457C-8963-62E2-BAD6-17767151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63A9D-7F1A-6DD1-6F08-6BBE0378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796235"/>
            <a:ext cx="7632235" cy="4979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77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0896-B69E-3FF6-B034-C93A707D9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4904-7765-0153-2891-904B36428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0CA12-DDD3-1F9B-350A-75F162BF7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-1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84259-53CC-8B85-68DA-3D8942CB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0C0BF-26DF-39D1-BB59-4E937E6C25CA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008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1F338-0073-4373-587F-2B0EF4077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7A914-6C84-963F-2295-8E4139C34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69" y="1856656"/>
            <a:ext cx="9190757" cy="483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22867-55CA-2EC9-F170-73344F6A9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4725144"/>
            <a:ext cx="4515966" cy="184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5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20C17-CB3D-B35C-B2A7-EF201BC0F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6118-5984-10B0-65DB-7C9DCA875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F9721-013F-9E88-9529-C64F0105C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-2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29C1-1572-ECA6-CA78-8692843E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081C5E9-116B-C272-1A5C-A5F1CA44C637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009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C0A26-56B0-B4F7-FBE6-663B295FA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62DDE-1412-6670-6267-F207E2ADC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968" y="1921930"/>
            <a:ext cx="9118749" cy="474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B5239-158C-A088-F97B-C95A04971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076" y="1856656"/>
            <a:ext cx="4600436" cy="1634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0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3.7 </a:t>
            </a:r>
            <a:r>
              <a:rPr lang="zh-CN" altLang="en-US" sz="4400" dirty="0">
                <a:latin typeface="Aptos Black" panose="020B0004020202020204" pitchFamily="34" charset="0"/>
              </a:rPr>
              <a:t>运算符与表达式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010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6DB98-60EA-EBC2-1C27-B79B0558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707" y="1786464"/>
            <a:ext cx="8520443" cy="498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50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4.1 </a:t>
            </a:r>
            <a:r>
              <a:rPr lang="zh-CN" altLang="en-US" sz="4400" dirty="0">
                <a:latin typeface="Aptos Black" panose="020B0004020202020204" pitchFamily="34" charset="0"/>
              </a:rPr>
              <a:t>语句与复合语句，注释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011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B4E0D-CC76-A54A-E72B-14B048E6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924500"/>
            <a:ext cx="8470677" cy="474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365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4B0403-6298-90E5-30E5-C39A1A364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1318"/>
            <a:ext cx="8633420" cy="492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8270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C60EBB-7718-565F-3C67-42B164F4B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570937" cy="487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099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9BEC69-DA4F-588C-1EA1-97A74E2BE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40276"/>
            <a:ext cx="8064896" cy="49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5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307CD-DC24-1C07-4785-A89FB09AF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56656"/>
            <a:ext cx="8479879" cy="4851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086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6020" y="102769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4012" y="2420888"/>
            <a:ext cx="8229600" cy="1440160"/>
          </a:xfrm>
        </p:spPr>
        <p:txBody>
          <a:bodyPr anchor="ctr">
            <a:normAutofit/>
          </a:bodyPr>
          <a:lstStyle/>
          <a:p>
            <a:r>
              <a:rPr lang="zh-CN" altLang="en-US" sz="4400" dirty="0"/>
              <a:t>开篇与介绍</a:t>
            </a:r>
            <a:endParaRPr lang="en-US" altLang="zh-CN" sz="4400" dirty="0"/>
          </a:p>
          <a:p>
            <a:r>
              <a:rPr lang="en-US" sz="4400" dirty="0"/>
              <a:t>Java</a:t>
            </a:r>
            <a:r>
              <a:rPr lang="zh-CN" altLang="en-US" sz="4400" dirty="0"/>
              <a:t>的诞生与发展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476672"/>
            <a:ext cx="2015311" cy="266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50F792-E6C4-B5D7-BFCD-56B6FAF17BA2}"/>
              </a:ext>
            </a:extLst>
          </p:cNvPr>
          <p:cNvSpPr txBox="1">
            <a:spLocks/>
          </p:cNvSpPr>
          <p:nvPr/>
        </p:nvSpPr>
        <p:spPr>
          <a:xfrm>
            <a:off x="333772" y="3212976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001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68" y="2317440"/>
            <a:ext cx="4657642" cy="2934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9BCC-F204-CE7F-5F55-9A202D18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" y="4259172"/>
            <a:ext cx="4942284" cy="215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881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5DBB0-2519-CA9C-BD07-67E9C3B4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952" y="1890404"/>
            <a:ext cx="8417967" cy="4847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51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FD59DC-7ED2-3DB4-A624-A08D11E1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7860636" cy="485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5503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B30C82-E87C-F96A-6B51-134110BED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8" y="1856656"/>
            <a:ext cx="8191182" cy="489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591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05D40-BB2F-F6B4-1FFA-5E1CC8C31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8208912" cy="4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3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0FFEA-4BDA-C81A-97F2-1FCDDC834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97" y="1856656"/>
            <a:ext cx="8591731" cy="4845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532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8B9BBD-EC9A-32C7-DE99-5BF1C4730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31013"/>
            <a:ext cx="8352928" cy="4944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03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4.4.3 for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44EBCD-EC7B-986D-225C-56E8691BB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516" y="1837329"/>
            <a:ext cx="8077471" cy="492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289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4.4.4 </a:t>
            </a:r>
            <a:r>
              <a:rPr lang="zh-CN" altLang="en-US" sz="4400" dirty="0">
                <a:latin typeface="Aptos Black" panose="020B0004020202020204" pitchFamily="34" charset="0"/>
              </a:rPr>
              <a:t>多重循环 </a:t>
            </a:r>
            <a:r>
              <a:rPr lang="en-US" altLang="zh-CN" sz="4400" dirty="0">
                <a:latin typeface="Aptos Black" panose="020B0004020202020204" pitchFamily="34" charset="0"/>
              </a:rPr>
              <a:t>&amp;</a:t>
            </a:r>
            <a:r>
              <a:rPr lang="zh-CN" altLang="en-US" sz="4400" dirty="0">
                <a:latin typeface="Aptos Black" panose="020B0004020202020204" pitchFamily="34" charset="0"/>
              </a:rPr>
              <a:t> </a:t>
            </a:r>
            <a:r>
              <a:rPr lang="en-US" altLang="zh-CN" sz="4400" dirty="0">
                <a:latin typeface="Aptos Black" panose="020B0004020202020204" pitchFamily="34" charset="0"/>
              </a:rPr>
              <a:t>4.5</a:t>
            </a:r>
            <a:r>
              <a:rPr lang="zh-CN" altLang="en-US" sz="4400" dirty="0">
                <a:latin typeface="Aptos Black" panose="020B0004020202020204" pitchFamily="34" charset="0"/>
              </a:rPr>
              <a:t> 跳转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EC938A-4E75-C8F8-9905-D78F9293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228" y="2035340"/>
            <a:ext cx="8010752" cy="464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56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F7ED01-0631-164A-DFD1-6AE04DF91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472158" cy="4917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455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23F58-7F28-516A-FBEF-CF8362C9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39415"/>
            <a:ext cx="8472158" cy="4896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7488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EB78-3A02-9087-EEB7-D1FC1DB1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</a:t>
            </a:r>
            <a:r>
              <a:rPr lang="en-US" altLang="zh-CN" dirty="0"/>
              <a:t>Java</a:t>
            </a:r>
            <a:r>
              <a:rPr lang="zh-CN" altLang="en-US" dirty="0"/>
              <a:t>语言的诞生与发展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D72-A126-DBF3-DCEC-20A02333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语言诞生于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90</a:t>
            </a:r>
            <a:r>
              <a:rPr lang="zh-CN" altLang="en-US" dirty="0"/>
              <a:t>年代初期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语言的前身是</a:t>
            </a:r>
            <a:r>
              <a:rPr lang="en-US" altLang="zh-CN" dirty="0"/>
              <a:t>Sun Microsystems</a:t>
            </a:r>
            <a:r>
              <a:rPr lang="zh-CN" altLang="en-US" dirty="0"/>
              <a:t>公司（</a:t>
            </a:r>
            <a:r>
              <a:rPr lang="en-US" altLang="zh-CN" dirty="0"/>
              <a:t>Sun</a:t>
            </a:r>
            <a:r>
              <a:rPr lang="zh-CN" altLang="en-US" dirty="0"/>
              <a:t>公司于</a:t>
            </a:r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月被</a:t>
            </a:r>
            <a:r>
              <a:rPr lang="en-US" altLang="zh-CN" dirty="0"/>
              <a:t>Oracle</a:t>
            </a:r>
            <a:r>
              <a:rPr lang="zh-CN" altLang="en-US" dirty="0"/>
              <a:t>公司收购）开发的一种用于智能化家电的名为</a:t>
            </a:r>
            <a:r>
              <a:rPr lang="en-US" altLang="zh-CN" dirty="0"/>
              <a:t>Oak</a:t>
            </a:r>
            <a:r>
              <a:rPr lang="zh-CN" altLang="en-US" dirty="0"/>
              <a:t>（橡树）的语言，它的基础是当时最为流行的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是太平洋上的一个盛产咖啡的岛屿的名字</a:t>
            </a:r>
            <a:endParaRPr lang="en-US" altLang="zh-CN" dirty="0"/>
          </a:p>
          <a:p>
            <a:r>
              <a:rPr lang="en-US" altLang="zh-CN" dirty="0"/>
              <a:t>1995</a:t>
            </a:r>
            <a:r>
              <a:rPr lang="zh-CN" altLang="en-US" dirty="0"/>
              <a:t>年，</a:t>
            </a:r>
            <a:r>
              <a:rPr lang="en-US" altLang="zh-CN" dirty="0"/>
              <a:t>Java</a:t>
            </a:r>
            <a:r>
              <a:rPr lang="zh-CN" altLang="en-US" dirty="0"/>
              <a:t>这个被定位于网络应用的程序设计语言被正式推出</a:t>
            </a:r>
            <a:endParaRPr lang="en-US" altLang="zh-CN" dirty="0"/>
          </a:p>
          <a:p>
            <a:r>
              <a:rPr lang="en-US" dirty="0"/>
              <a:t>Java Server Page （JSP）</a:t>
            </a:r>
            <a:r>
              <a:rPr lang="zh-CN" altLang="en-US" dirty="0"/>
              <a:t>技术的推出，更是让</a:t>
            </a:r>
            <a:r>
              <a:rPr lang="en-US" dirty="0"/>
              <a:t>Java</a:t>
            </a:r>
            <a:r>
              <a:rPr lang="zh-CN" altLang="en-US" dirty="0"/>
              <a:t>语言成为基于</a:t>
            </a:r>
            <a:r>
              <a:rPr lang="en-US" dirty="0"/>
              <a:t>Web</a:t>
            </a:r>
            <a:r>
              <a:rPr lang="zh-CN" altLang="en-US" dirty="0"/>
              <a:t>应用程序的首选开发工具。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91697-59AD-1EE3-6A8F-570794AC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189723"/>
            <a:ext cx="4191968" cy="1378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94995-1742-90A2-911B-8B4BB4AF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5314458"/>
            <a:ext cx="2545457" cy="1428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901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165558-BCA7-71C7-A82E-52A27B73A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772816"/>
            <a:ext cx="8352928" cy="491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92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BF18DD-4B07-FB63-F670-6C54BE76D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793276"/>
            <a:ext cx="8544166" cy="4982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25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5.3 foreach</a:t>
            </a:r>
            <a:r>
              <a:rPr lang="zh-CN" altLang="en-US" sz="4400" dirty="0">
                <a:latin typeface="Aptos Black" panose="020B0004020202020204" pitchFamily="34" charset="0"/>
              </a:rPr>
              <a:t> </a:t>
            </a:r>
            <a:r>
              <a:rPr lang="en-US" altLang="zh-CN" sz="4400" dirty="0">
                <a:latin typeface="Aptos Black" panose="020B0004020202020204" pitchFamily="34" charset="0"/>
              </a:rPr>
              <a:t>5.4.1</a:t>
            </a:r>
            <a:r>
              <a:rPr lang="zh-CN" altLang="en-US" sz="4400" dirty="0">
                <a:latin typeface="Aptos Black" panose="020B0004020202020204" pitchFamily="34" charset="0"/>
              </a:rPr>
              <a:t> 二维数组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60989-51BE-907B-02B8-99EE859FA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6" y="1807995"/>
            <a:ext cx="8263191" cy="4967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282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5.4.2</a:t>
            </a:r>
            <a:r>
              <a:rPr lang="zh-CN" altLang="en-US" sz="4400" dirty="0">
                <a:latin typeface="Aptos Black" panose="020B0004020202020204" pitchFamily="34" charset="0"/>
              </a:rPr>
              <a:t> 多维数组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B1A75-5030-5CDC-AFA6-D652D704D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5" y="1763104"/>
            <a:ext cx="8184126" cy="4932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320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5.5 </a:t>
            </a:r>
            <a:r>
              <a:rPr lang="zh-CN" altLang="en-US" sz="4400" dirty="0">
                <a:latin typeface="Aptos Black" panose="020B0004020202020204" pitchFamily="34" charset="0"/>
              </a:rPr>
              <a:t>字符串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5C01C-D530-81DD-9F5A-E00E88D24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871" y="1838144"/>
            <a:ext cx="8409133" cy="492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3546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6.1~2 </a:t>
            </a:r>
            <a:r>
              <a:rPr lang="zh-CN" altLang="en-US" sz="4400" dirty="0">
                <a:latin typeface="Aptos Black" panose="020B0004020202020204" pitchFamily="34" charset="0"/>
              </a:rPr>
              <a:t>类的概念与定义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719CEC-DC53-4F44-EA35-90729AA60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890" y="1832033"/>
            <a:ext cx="8379113" cy="490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495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3FD47-AE95-60FB-1FB2-D0C52B7BA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952" y="1856656"/>
            <a:ext cx="8529059" cy="487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411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A94334-8AA1-BEE2-0315-41F61C43F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964" y="1873361"/>
            <a:ext cx="8715064" cy="4811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2530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6.3.3 </a:t>
            </a:r>
            <a:r>
              <a:rPr lang="zh-CN" altLang="en-US" sz="4400" dirty="0">
                <a:latin typeface="Aptos Black" panose="020B0004020202020204" pitchFamily="34" charset="0"/>
              </a:rPr>
              <a:t>在类定义内调用方法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3A808-7010-D60F-D9A7-342FEFF1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40562"/>
            <a:ext cx="8705430" cy="493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388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6.4.1 </a:t>
            </a:r>
            <a:r>
              <a:rPr lang="zh-CN" altLang="en-US" sz="4400" dirty="0">
                <a:latin typeface="Aptos Black" panose="020B0004020202020204" pitchFamily="34" charset="0"/>
              </a:rPr>
              <a:t>以变量为参数调用方法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D24790-EC7D-6307-97E2-077FEFB5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779" y="1772816"/>
            <a:ext cx="9217298" cy="492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314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17F2B-9B24-36D5-4014-0DEEFFE3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1DAD-581E-2B23-A465-3836A1D17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D8551-009B-5FDC-0426-A86B742F3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792088"/>
          </a:xfrm>
        </p:spPr>
        <p:txBody>
          <a:bodyPr anchor="ctr">
            <a:normAutofit/>
          </a:bodyPr>
          <a:lstStyle/>
          <a:p>
            <a:r>
              <a:rPr lang="en-US" altLang="zh-CN" sz="4400" dirty="0"/>
              <a:t>1.2 Java</a:t>
            </a:r>
            <a:r>
              <a:rPr lang="zh-CN" altLang="en-US" sz="4400" dirty="0"/>
              <a:t>语言的特点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E6B4-0834-CC3B-B788-70449558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254BE9-85A4-E511-123C-873BF04E865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002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6E7F0-C1F4-3E22-A8C6-36AFF68E1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B7863-32EF-2BCA-78BE-C5C87D4BC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7" y="1700808"/>
            <a:ext cx="7838484" cy="5014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4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14694-46E7-3030-15B5-8D6B400D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03" y="1882011"/>
            <a:ext cx="8849851" cy="468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693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7C9A5-C85A-88D6-6F30-607B0C1E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43733" cy="4817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586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6.4.4 </a:t>
            </a:r>
            <a:r>
              <a:rPr lang="zh-CN" altLang="en-US" sz="4400" dirty="0">
                <a:latin typeface="Aptos Black" panose="020B0004020202020204" pitchFamily="34" charset="0"/>
              </a:rPr>
              <a:t>方法中的可变参数 </a:t>
            </a:r>
            <a:r>
              <a:rPr lang="en-US" altLang="zh-CN" sz="4400" dirty="0">
                <a:latin typeface="Aptos Black" panose="020B0004020202020204" pitchFamily="34" charset="0"/>
              </a:rPr>
              <a:t>6.5 </a:t>
            </a:r>
            <a:r>
              <a:rPr lang="zh-CN" altLang="en-US" sz="4400" dirty="0">
                <a:latin typeface="Aptos Black" panose="020B0004020202020204" pitchFamily="34" charset="0"/>
              </a:rPr>
              <a:t>匿名对象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20C29-7FBD-0BD4-BBF6-F98D33C0D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58021" cy="479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261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7.1.1 </a:t>
            </a:r>
            <a:r>
              <a:rPr lang="zh-CN" altLang="en-US" sz="4400" dirty="0">
                <a:latin typeface="Aptos Black" panose="020B0004020202020204" pitchFamily="34" charset="0"/>
              </a:rPr>
              <a:t>私有成员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DB12F-922F-414A-5BC0-67E06879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769514"/>
            <a:ext cx="8686083" cy="5005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69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7.1.2 </a:t>
            </a:r>
            <a:r>
              <a:rPr lang="zh-CN" altLang="en-US" sz="4400" dirty="0">
                <a:latin typeface="Aptos Black" panose="020B0004020202020204" pitchFamily="34" charset="0"/>
              </a:rPr>
              <a:t>公共成员 </a:t>
            </a:r>
            <a:r>
              <a:rPr lang="en-US" altLang="zh-CN" sz="4400" dirty="0">
                <a:latin typeface="Aptos Black" panose="020B0004020202020204" pitchFamily="34" charset="0"/>
              </a:rPr>
              <a:t>7.1.3 </a:t>
            </a:r>
            <a:r>
              <a:rPr lang="zh-CN" altLang="en-US" sz="4400" dirty="0">
                <a:latin typeface="Aptos Black" panose="020B0004020202020204" pitchFamily="34" charset="0"/>
              </a:rPr>
              <a:t>控制符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45F7B-6058-14CF-F0F1-DF59F9892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56656"/>
            <a:ext cx="8375017" cy="481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946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7.2 </a:t>
            </a:r>
            <a:r>
              <a:rPr lang="zh-CN" altLang="en-US" sz="4400" dirty="0">
                <a:latin typeface="Aptos Black" panose="020B0004020202020204" pitchFamily="34" charset="0"/>
              </a:rPr>
              <a:t>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79693-16DD-DC13-28F0-0648655C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602" y="1856656"/>
            <a:ext cx="8382401" cy="48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528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7.3.1~2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构造方法定义与默认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EC5DD9-F7E7-50BA-2B24-E406C9074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055" y="1844616"/>
            <a:ext cx="8607965" cy="4930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7163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7.3.3 </a:t>
            </a:r>
            <a:r>
              <a:rPr lang="zh-CN" altLang="en-US" sz="4400" dirty="0">
                <a:latin typeface="Aptos Black" panose="020B0004020202020204" pitchFamily="34" charset="0"/>
              </a:rPr>
              <a:t>构造方法的重载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4D25C-53A1-A68A-8855-CF0D447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088" y="1822539"/>
            <a:ext cx="8692948" cy="49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27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7.3.4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构造方法内调用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FA0AF2-1FE3-41FE-EE68-EC5DD8EE9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082" y="1774168"/>
            <a:ext cx="8210439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295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7.3.5 </a:t>
            </a:r>
            <a:r>
              <a:rPr lang="zh-CN" altLang="en-US" sz="4400" dirty="0">
                <a:latin typeface="Aptos Black" panose="020B0004020202020204" pitchFamily="34" charset="0"/>
              </a:rPr>
              <a:t>公共</a:t>
            </a:r>
            <a:r>
              <a:rPr lang="en-US" altLang="zh-CN" sz="4400" dirty="0">
                <a:latin typeface="Aptos Black" panose="020B0004020202020204" pitchFamily="34" charset="0"/>
              </a:rPr>
              <a:t>/</a:t>
            </a:r>
            <a:r>
              <a:rPr lang="zh-CN" altLang="en-US" sz="4400" dirty="0">
                <a:latin typeface="Aptos Black" panose="020B0004020202020204" pitchFamily="34" charset="0"/>
              </a:rPr>
              <a:t>私有构造方法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A051C-A12B-90D7-C8C3-E122764E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44" y="1762200"/>
            <a:ext cx="8640960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434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3F48-772D-C363-9491-B983D6E8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068" y="188640"/>
            <a:ext cx="7594688" cy="1144556"/>
          </a:xfrm>
        </p:spPr>
        <p:txBody>
          <a:bodyPr/>
          <a:lstStyle/>
          <a:p>
            <a:r>
              <a:rPr lang="en-US" dirty="0"/>
              <a:t>1.2 </a:t>
            </a:r>
            <a:r>
              <a:rPr lang="en-US" altLang="zh-CN" dirty="0"/>
              <a:t>Java</a:t>
            </a:r>
            <a:r>
              <a:rPr lang="zh-CN" altLang="en-US" dirty="0"/>
              <a:t>语言的特点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7515C-B84C-66AC-0A88-9F186519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2420888"/>
            <a:ext cx="5715377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D9CC7-CC89-46D9-5FBF-5AE153CD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56" y="2420888"/>
            <a:ext cx="6157253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55C32716-A353-CC31-D353-209B5CA9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188640"/>
            <a:ext cx="5339306" cy="1999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DA35-F044-347B-E2C4-7421B70A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56" y="3573016"/>
            <a:ext cx="6084169" cy="353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https://spectrum.ieee.org/top-programming-languages-2024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56505-6637-BFFD-A98C-FC54CC543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56" y="493294"/>
            <a:ext cx="1333288" cy="839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23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6A64-FD38-E999-2290-235C3125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2C4C-2775-3071-D19E-856E5F9E9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95084-94E0-FB82-E079-532678E5B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1.3 Java</a:t>
            </a:r>
            <a:r>
              <a:rPr lang="zh-CN" altLang="en-US" sz="4400" dirty="0"/>
              <a:t>语言规范   </a:t>
            </a:r>
            <a:r>
              <a:rPr lang="en-US" altLang="zh-CN" sz="4400" dirty="0"/>
              <a:t>1.4 Java</a:t>
            </a:r>
            <a:r>
              <a:rPr lang="zh-CN" altLang="en-US" sz="4400" dirty="0"/>
              <a:t>虚拟机</a:t>
            </a:r>
            <a:endParaRPr lang="en-US" altLang="zh-CN" sz="4400" dirty="0"/>
          </a:p>
          <a:p>
            <a:pPr>
              <a:lnSpc>
                <a:spcPct val="120000"/>
              </a:lnSpc>
            </a:pPr>
            <a:r>
              <a:rPr lang="en-US" altLang="zh-CN" sz="4400" dirty="0"/>
              <a:t>1.5 Java</a:t>
            </a:r>
            <a:r>
              <a:rPr lang="zh-CN" altLang="en-US" sz="4400" dirty="0"/>
              <a:t>程序的种类和结构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808C4-BB50-3CC9-A1D6-4F5087E1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4464A6E-208B-0F5F-10D2-B6352DBB8CD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003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42604-2223-58E2-DDD5-8E4B53E5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F9662-680B-01EE-19CA-468F8375D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60" y="2160399"/>
            <a:ext cx="8326661" cy="4411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35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041C-8ED0-4591-1EB1-94DD2F7E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FAA6-6954-4C7D-192A-9C73010D6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7AF1E-41DD-227C-BE71-0A0D97335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02 Java</a:t>
            </a:r>
            <a:r>
              <a:rPr lang="zh-CN" altLang="en-US" sz="4400" dirty="0"/>
              <a:t>语言开发环境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E5661-5553-D265-271B-AB56549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9FACA23-F21D-1878-45C1-180410A485BB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004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BACC8-CB42-9A08-EC99-21193598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57BEC-08F9-C656-FFA4-87106F5E6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85" y="1975296"/>
            <a:ext cx="8806520" cy="443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541FD-499C-4832-9244-31BF4FF5C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623" y="4028358"/>
            <a:ext cx="3402062" cy="100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3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B8E20-DA16-55AE-D190-6AFF79F2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0AB5-060F-B181-3228-7281DAD0F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E4F7F-20DC-C4E3-2F3D-9B26B7003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3.1 </a:t>
            </a:r>
            <a:r>
              <a:rPr lang="zh-CN" altLang="en-US" sz="4400" dirty="0">
                <a:latin typeface="Aptos Black" panose="020B0004020202020204" pitchFamily="34" charset="0"/>
              </a:rPr>
              <a:t>数据类型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36FD-7ABF-981C-DB14-ACE635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7C38B3-B73C-353E-3726-560E02B9AC10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005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89C2F-BA93-F59C-E86C-5D06856D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0688D-592F-DF9E-7817-34719837B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86" y="2099109"/>
            <a:ext cx="8848658" cy="449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7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3EE4-1F3F-5EA9-4CD9-A7F74B35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7" y="189723"/>
            <a:ext cx="8748465" cy="1144556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en-US" altLang="zh-CN" dirty="0"/>
              <a:t>Java</a:t>
            </a:r>
            <a:r>
              <a:rPr lang="zh-CN" altLang="en-US" dirty="0"/>
              <a:t>数据类型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E10BC7-A449-17A9-FA97-0583D23E9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60" y="1681689"/>
            <a:ext cx="9289032" cy="5059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B3E2A-A593-F3CB-346F-5465A020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5" y="244526"/>
            <a:ext cx="1728191" cy="1088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610610B9-89FE-77FA-B503-B18D0F8A9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376" y="189723"/>
            <a:ext cx="6230838" cy="12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3542</TotalTime>
  <Words>1210</Words>
  <Application>Microsoft Office PowerPoint</Application>
  <PresentationFormat>Custom</PresentationFormat>
  <Paragraphs>148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Amasis MT Pro Black</vt:lpstr>
      <vt:lpstr>Aptos Black</vt:lpstr>
      <vt:lpstr>Arial</vt:lpstr>
      <vt:lpstr>Corbel</vt:lpstr>
      <vt:lpstr>Earthtones 16x9</vt:lpstr>
      <vt:lpstr>Java程序设计基础</vt:lpstr>
      <vt:lpstr>Java程序设计基础</vt:lpstr>
      <vt:lpstr>1.1 Java语言的诞生与发展</vt:lpstr>
      <vt:lpstr>Java程序设计基础</vt:lpstr>
      <vt:lpstr>1.2 Java语言的特点</vt:lpstr>
      <vt:lpstr>Java程序设计基础</vt:lpstr>
      <vt:lpstr>Java程序设计基础</vt:lpstr>
      <vt:lpstr>Java程序设计基础</vt:lpstr>
      <vt:lpstr>3.1 Java数据类型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49</cp:revision>
  <dcterms:created xsi:type="dcterms:W3CDTF">2024-11-16T09:47:35Z</dcterms:created>
  <dcterms:modified xsi:type="dcterms:W3CDTF">2024-11-24T06:58:57Z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2024-11-16T09:51:40Z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486c1a9f-41ed-4095-9eb0-31bb962555c7</vt:lpwstr>
  </property>
  <property fmtid="{D5CDD505-2E9C-101B-9397-08002B2CF9AE}" pid="14" name="MSIP_Label_19540963-e559-4020-8a90-fe8a502c2801_ContentBits">
    <vt:lpwstr>0</vt:lpwstr>
  </property>
</Properties>
</file>